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A07BC-2897-4B16-AC0A-4014F6551BA4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9698-66EC-4C57-9A50-E9C40C95388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plek.org/animaties/cel/mitos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no_cache/video/crid/20100426_kankerenbehandeling0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 smtClean="0"/>
              <a:t>B. Stof 9 MITOSE </a:t>
            </a:r>
            <a:r>
              <a:rPr lang="nl-NL" sz="3200" b="1" dirty="0"/>
              <a:t>1</a:t>
            </a:r>
            <a:r>
              <a:rPr lang="nl-NL" sz="3200" b="1" dirty="0" smtClean="0"/>
              <a:t>    BIOPLEK</a:t>
            </a:r>
          </a:p>
        </p:txBody>
      </p:sp>
      <p:sp>
        <p:nvSpPr>
          <p:cNvPr id="12595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>
                <a:hlinkClick r:id="rId2"/>
              </a:rPr>
              <a:t>http://www.bioplek.org/animaties/cel/mitose.html</a:t>
            </a:r>
            <a:endParaRPr lang="nl-NL" smtClean="0"/>
          </a:p>
          <a:p>
            <a:endParaRPr lang="nl-NL" smtClean="0"/>
          </a:p>
          <a:p>
            <a:r>
              <a:rPr lang="nl-NL" smtClean="0"/>
              <a:t>BEKIJK DEZE ANIMATIE EEN PAAR KEER</a:t>
            </a:r>
          </a:p>
          <a:p>
            <a:r>
              <a:rPr lang="nl-NL" smtClean="0"/>
              <a:t>VRAAG DE DOCENT BIOLOGIE EVENTUEEL OM EXTRA UITLEG</a:t>
            </a:r>
          </a:p>
        </p:txBody>
      </p:sp>
      <p:sp>
        <p:nvSpPr>
          <p:cNvPr id="125956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6A070-5026-4166-A5B1-37E65EF2B81C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28.7.2. Mitose  2     1 x klikken</a:t>
            </a:r>
            <a:endParaRPr lang="nl-NL" sz="3200" dirty="0" smtClean="0"/>
          </a:p>
        </p:txBody>
      </p:sp>
      <p:pic>
        <p:nvPicPr>
          <p:cNvPr id="4" name="Tijdelijke aanduiding voor inhoud 3" descr="mitose 10voorbiolog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672" y="0"/>
            <a:ext cx="6624637" cy="6858000"/>
          </a:xfrm>
        </p:spPr>
      </p:pic>
      <p:sp>
        <p:nvSpPr>
          <p:cNvPr id="124932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462923-6B71-45F0-8897-9EF3208E72E0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Ontregelde mitose  1</a:t>
            </a:r>
            <a:endParaRPr lang="nl-NL" sz="3200" dirty="0" smtClean="0"/>
          </a:p>
        </p:txBody>
      </p:sp>
      <p:sp>
        <p:nvSpPr>
          <p:cNvPr id="13005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r>
              <a:rPr lang="nl-NL" sz="2400" smtClean="0"/>
              <a:t>In </a:t>
            </a:r>
            <a:r>
              <a:rPr lang="nl-NL" sz="2400" b="1" smtClean="0"/>
              <a:t>normale </a:t>
            </a:r>
            <a:r>
              <a:rPr lang="nl-NL" sz="2400" smtClean="0"/>
              <a:t>situaties </a:t>
            </a:r>
            <a:r>
              <a:rPr lang="nl-NL" sz="2400" b="1" smtClean="0"/>
              <a:t>delen cellen zich </a:t>
            </a:r>
            <a:r>
              <a:rPr lang="nl-NL" sz="2400" smtClean="0"/>
              <a:t>als je </a:t>
            </a:r>
            <a:r>
              <a:rPr lang="nl-NL" sz="2400" b="1" smtClean="0"/>
              <a:t>groeit of als herstel van weefsels</a:t>
            </a:r>
            <a:r>
              <a:rPr lang="nl-NL" sz="2400" smtClean="0"/>
              <a:t> moet plaatsvinden. </a:t>
            </a:r>
          </a:p>
          <a:p>
            <a:r>
              <a:rPr lang="nl-NL" sz="2400" b="1" smtClean="0"/>
              <a:t>Door onderling (chemisch) contact tussen de cellen stoppen de celdelingen als de groei of het herstel voltooid is. </a:t>
            </a:r>
            <a:r>
              <a:rPr lang="nl-NL" sz="2400" smtClean="0"/>
              <a:t/>
            </a:r>
            <a:br>
              <a:rPr lang="nl-NL" sz="2400" smtClean="0"/>
            </a:br>
            <a:r>
              <a:rPr lang="nl-NL" sz="2400" smtClean="0"/>
              <a:t>Soms werken de </a:t>
            </a:r>
            <a:r>
              <a:rPr lang="nl-NL" sz="2400" b="1" smtClean="0"/>
              <a:t>genen</a:t>
            </a:r>
            <a:r>
              <a:rPr lang="nl-NL" sz="2400" smtClean="0"/>
              <a:t> die de mitose zelf regelen niet goed meer. De celdeling slaat dan als het ware op hol. Er ontstaat een opeenhoping van cellen. </a:t>
            </a:r>
          </a:p>
          <a:p>
            <a:r>
              <a:rPr lang="nl-NL" sz="2400" smtClean="0"/>
              <a:t>Dat noem je een </a:t>
            </a:r>
            <a:r>
              <a:rPr lang="nl-NL" sz="2400" b="1" smtClean="0"/>
              <a:t>gezwel</a:t>
            </a:r>
            <a:r>
              <a:rPr lang="nl-NL" sz="2400" smtClean="0"/>
              <a:t> of </a:t>
            </a:r>
            <a:r>
              <a:rPr lang="nl-NL" sz="2400" b="1" smtClean="0"/>
              <a:t>primaire tumor</a:t>
            </a:r>
            <a:r>
              <a:rPr lang="nl-NL" sz="2400" smtClean="0"/>
              <a:t>. Meestal vormt het lichaam een bindweefsel-kapsel om de primaire tumor heen. </a:t>
            </a:r>
          </a:p>
          <a:p>
            <a:r>
              <a:rPr lang="nl-NL" sz="2400" smtClean="0"/>
              <a:t>Heel vaak is een primaire tumor een </a:t>
            </a:r>
            <a:r>
              <a:rPr lang="nl-NL" sz="2400" b="1" smtClean="0"/>
              <a:t>goedaardige tumor</a:t>
            </a:r>
            <a:r>
              <a:rPr lang="nl-NL" sz="2400" smtClean="0"/>
              <a:t>. Dat betekent dat hij zich niet verder door het lichaam verspreidt</a:t>
            </a:r>
          </a:p>
        </p:txBody>
      </p:sp>
      <p:sp>
        <p:nvSpPr>
          <p:cNvPr id="13005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DD1848-05A0-4FFE-A2D2-0B433B705447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dirty="0" smtClean="0"/>
              <a:t>Ontregelde mitose  2</a:t>
            </a:r>
            <a:endParaRPr lang="nl-NL" sz="3200" dirty="0" smtClean="0"/>
          </a:p>
        </p:txBody>
      </p:sp>
      <p:sp>
        <p:nvSpPr>
          <p:cNvPr id="13107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nl-NL" sz="2400" smtClean="0"/>
              <a:t>Het kan ook zijn dat een primaire tumor een </a:t>
            </a:r>
            <a:r>
              <a:rPr lang="nl-NL" sz="2400" b="1" smtClean="0"/>
              <a:t>kwaadaardige tumor </a:t>
            </a:r>
            <a:r>
              <a:rPr lang="nl-NL" sz="2400" smtClean="0"/>
              <a:t>is en zich ontwikkkelt tot </a:t>
            </a:r>
            <a:r>
              <a:rPr lang="nl-NL" sz="2400" b="1" smtClean="0"/>
              <a:t>kanker</a:t>
            </a:r>
            <a:endParaRPr lang="nl-NL" sz="2400" smtClean="0"/>
          </a:p>
          <a:p>
            <a:r>
              <a:rPr lang="nl-NL" sz="2400" smtClean="0"/>
              <a:t>Bij kanker </a:t>
            </a:r>
            <a:r>
              <a:rPr lang="nl-NL" sz="2400" b="1" smtClean="0"/>
              <a:t>ontsnappen tumorcellen uit de primaire tumor en deze komen in andere delen van het lichaam terecht</a:t>
            </a:r>
            <a:r>
              <a:rPr lang="nl-NL" sz="2400" smtClean="0"/>
              <a:t>.</a:t>
            </a:r>
          </a:p>
          <a:p>
            <a:r>
              <a:rPr lang="nl-NL" sz="2400" smtClean="0"/>
              <a:t> Daar vormen ze </a:t>
            </a:r>
            <a:r>
              <a:rPr lang="nl-NL" sz="2400" b="1" smtClean="0"/>
              <a:t>nieuwe gezwellen</a:t>
            </a:r>
            <a:r>
              <a:rPr lang="nl-NL" sz="2400" smtClean="0"/>
              <a:t>, de secundaire tumoren. Deze noem je </a:t>
            </a:r>
            <a:r>
              <a:rPr lang="nl-NL" sz="2400" b="1" smtClean="0"/>
              <a:t>uitzaaiingen</a:t>
            </a:r>
            <a:r>
              <a:rPr lang="nl-NL" sz="2400" smtClean="0"/>
              <a:t>. </a:t>
            </a:r>
            <a:br>
              <a:rPr lang="nl-NL" sz="2400" smtClean="0"/>
            </a:br>
            <a:r>
              <a:rPr lang="nl-NL" sz="2400" smtClean="0"/>
              <a:t>Een tumor in een orgaan kan tot gevolg hebben dat er in dat orgaan bloedvaten en zenuwcellen bekneld komen te liggen. Dit veroorzaakt bij de patiënt natuurlijk veel pijn</a:t>
            </a:r>
          </a:p>
          <a:p>
            <a:r>
              <a:rPr lang="nl-NL" sz="2400" smtClean="0">
                <a:hlinkClick r:id="rId2"/>
              </a:rPr>
              <a:t>http://www.schooltv.nl/no_cache/video/crid/20100426_kankerenbehandeling01/</a:t>
            </a:r>
            <a:r>
              <a:rPr lang="nl-NL" sz="2400" smtClean="0"/>
              <a:t>   Hoe wordt je beter van kanker? </a:t>
            </a:r>
          </a:p>
          <a:p>
            <a:pPr>
              <a:buFontTx/>
              <a:buNone/>
            </a:pPr>
            <a:r>
              <a:rPr lang="nl-NL" sz="2400" smtClean="0"/>
              <a:t>					1 min. 29</a:t>
            </a:r>
          </a:p>
        </p:txBody>
      </p:sp>
      <p:sp>
        <p:nvSpPr>
          <p:cNvPr id="131076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360996-48E5-4A08-879F-B647CF18D706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3200" b="1" smtClean="0"/>
              <a:t>Ontregelde mitose  3</a:t>
            </a:r>
            <a:endParaRPr lang="nl-NL" sz="3200" smtClean="0"/>
          </a:p>
        </p:txBody>
      </p:sp>
      <p:pic>
        <p:nvPicPr>
          <p:cNvPr id="132099" name="Tijdelijke aanduiding voor inhoud 3" descr="tumor ontwikkel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965200"/>
            <a:ext cx="4175125" cy="5837238"/>
          </a:xfrm>
        </p:spPr>
      </p:pic>
      <p:sp>
        <p:nvSpPr>
          <p:cNvPr id="13210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D375FB-654B-4247-B092-3A547F82EAB1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OPDRACHTEN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Opdracht</a:t>
            </a:r>
            <a:r>
              <a:rPr lang="en-US" sz="2400" dirty="0" smtClean="0"/>
              <a:t> 35 </a:t>
            </a:r>
            <a:r>
              <a:rPr lang="en-US" sz="2400" dirty="0" err="1" smtClean="0"/>
              <a:t>blz</a:t>
            </a:r>
            <a:r>
              <a:rPr lang="en-US" sz="2400" dirty="0" smtClean="0"/>
              <a:t>. 94</a:t>
            </a:r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36 </a:t>
            </a:r>
            <a:r>
              <a:rPr lang="en-US" sz="2400" dirty="0" err="1" smtClean="0"/>
              <a:t>blz</a:t>
            </a:r>
            <a:r>
              <a:rPr lang="en-US" sz="2400" dirty="0" smtClean="0"/>
              <a:t>. 94</a:t>
            </a:r>
          </a:p>
          <a:p>
            <a:r>
              <a:rPr lang="en-US" sz="2400" dirty="0" err="1" smtClean="0"/>
              <a:t>Opdracht</a:t>
            </a:r>
            <a:r>
              <a:rPr lang="en-US" sz="2400" dirty="0" smtClean="0"/>
              <a:t> 37 </a:t>
            </a:r>
            <a:r>
              <a:rPr lang="en-US" sz="2400" dirty="0" err="1" smtClean="0"/>
              <a:t>blz</a:t>
            </a:r>
            <a:r>
              <a:rPr lang="en-US" sz="2400" dirty="0" smtClean="0"/>
              <a:t>. 94 </a:t>
            </a:r>
            <a:r>
              <a:rPr lang="en-US" sz="2400" dirty="0" err="1" smtClean="0"/>
              <a:t>Klassikaal</a:t>
            </a:r>
            <a:r>
              <a:rPr lang="en-US" sz="2400" dirty="0" smtClean="0"/>
              <a:t> = </a:t>
            </a:r>
            <a:r>
              <a:rPr lang="en-US" sz="2400" smtClean="0"/>
              <a:t>microscooppracticum</a:t>
            </a:r>
            <a:endParaRPr lang="nl-N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152</Words>
  <Application>Microsoft Office PowerPoint</Application>
  <PresentationFormat>Diavoorstelling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B. Stof 9 MITOSE 1    BIOPLEK</vt:lpstr>
      <vt:lpstr>28.7.2. Mitose  2     1 x klikken</vt:lpstr>
      <vt:lpstr>Ontregelde mitose  1</vt:lpstr>
      <vt:lpstr>Ontregelde mitose  2</vt:lpstr>
      <vt:lpstr>Ontregelde mitose  3</vt:lpstr>
      <vt:lpstr>OPDRACHTEN MAKEN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9 MITOSE 1    BIOPLEK</dc:title>
  <dc:creator>biobertus</dc:creator>
  <cp:lastModifiedBy>biobertus</cp:lastModifiedBy>
  <cp:revision>2</cp:revision>
  <dcterms:created xsi:type="dcterms:W3CDTF">2014-12-15T13:07:25Z</dcterms:created>
  <dcterms:modified xsi:type="dcterms:W3CDTF">2014-12-15T14:58:42Z</dcterms:modified>
</cp:coreProperties>
</file>